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257" r:id="rId2"/>
    <p:sldId id="258" r:id="rId3"/>
    <p:sldId id="260" r:id="rId4"/>
    <p:sldId id="261" r:id="rId5"/>
    <p:sldId id="265" r:id="rId6"/>
    <p:sldId id="266" r:id="rId7"/>
    <p:sldId id="267" r:id="rId8"/>
    <p:sldId id="290" r:id="rId9"/>
    <p:sldId id="268" r:id="rId10"/>
    <p:sldId id="269" r:id="rId11"/>
    <p:sldId id="291" r:id="rId12"/>
    <p:sldId id="314" r:id="rId13"/>
    <p:sldId id="483" r:id="rId14"/>
    <p:sldId id="278" r:id="rId15"/>
    <p:sldId id="279" r:id="rId16"/>
    <p:sldId id="280" r:id="rId17"/>
    <p:sldId id="281" r:id="rId18"/>
    <p:sldId id="284" r:id="rId19"/>
    <p:sldId id="293" r:id="rId20"/>
    <p:sldId id="484" r:id="rId21"/>
    <p:sldId id="296" r:id="rId22"/>
    <p:sldId id="313" r:id="rId23"/>
    <p:sldId id="297" r:id="rId24"/>
    <p:sldId id="301" r:id="rId25"/>
    <p:sldId id="285" r:id="rId26"/>
    <p:sldId id="478" r:id="rId27"/>
    <p:sldId id="482" r:id="rId28"/>
    <p:sldId id="321" r:id="rId29"/>
    <p:sldId id="360" r:id="rId30"/>
    <p:sldId id="373" r:id="rId31"/>
    <p:sldId id="342" r:id="rId32"/>
    <p:sldId id="331" r:id="rId33"/>
    <p:sldId id="337" r:id="rId34"/>
    <p:sldId id="349" r:id="rId35"/>
    <p:sldId id="328" r:id="rId36"/>
    <p:sldId id="354" r:id="rId37"/>
    <p:sldId id="395" r:id="rId38"/>
    <p:sldId id="439" r:id="rId39"/>
    <p:sldId id="485" r:id="rId40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FFB7"/>
    <a:srgbClr val="FFFF99"/>
    <a:srgbClr val="FFFFFF"/>
    <a:srgbClr val="FF0000"/>
    <a:srgbClr val="FF9933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0" autoAdjust="0"/>
    <p:restoredTop sz="94660"/>
  </p:normalViewPr>
  <p:slideViewPr>
    <p:cSldViewPr>
      <p:cViewPr varScale="1">
        <p:scale>
          <a:sx n="84" d="100"/>
          <a:sy n="84" d="100"/>
        </p:scale>
        <p:origin x="730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2CBAFE-1CEB-4BB2-B943-3B98F67D97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95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BE14AF-67F7-4772-A500-5E0289CA6FCF}" type="slidenum">
              <a:rPr lang="it-IT" smtClean="0"/>
              <a:pPr>
                <a:spcBef>
                  <a:spcPct val="0"/>
                </a:spcBef>
              </a:pPr>
              <a:t>1</a:t>
            </a:fld>
            <a:endParaRPr lang="it-IT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23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484FE7-3DC2-4C44-A55C-F0C1C36333CA}" type="slidenum">
              <a:rPr lang="it-IT" smtClean="0"/>
              <a:pPr>
                <a:spcBef>
                  <a:spcPct val="0"/>
                </a:spcBef>
              </a:pPr>
              <a:t>14</a:t>
            </a:fld>
            <a:endParaRPr lang="it-IT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z="2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06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3A9D87-7423-4A04-AF2C-9E2A84C6F51B}" type="slidenum">
              <a:rPr lang="it-IT" smtClean="0"/>
              <a:pPr>
                <a:spcBef>
                  <a:spcPct val="0"/>
                </a:spcBef>
              </a:pPr>
              <a:t>15</a:t>
            </a:fld>
            <a:endParaRPr lang="it-IT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20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355E3E-2B87-4937-9A5E-94D631D285F6}" type="slidenum">
              <a:rPr lang="it-IT" smtClean="0"/>
              <a:pPr>
                <a:spcBef>
                  <a:spcPct val="0"/>
                </a:spcBef>
              </a:pPr>
              <a:t>16</a:t>
            </a:fld>
            <a:endParaRPr lang="it-IT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04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EF596A-034B-43B5-B30B-1167EE936BD4}" type="slidenum">
              <a:rPr lang="it-IT" smtClean="0"/>
              <a:pPr>
                <a:spcBef>
                  <a:spcPct val="0"/>
                </a:spcBef>
              </a:pPr>
              <a:t>17</a:t>
            </a:fld>
            <a:endParaRPr 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8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84A6FA-F431-4FE9-9524-EFDFC8A5C45C}" type="slidenum">
              <a:rPr lang="it-IT" smtClean="0"/>
              <a:pPr>
                <a:spcBef>
                  <a:spcPct val="0"/>
                </a:spcBef>
              </a:pPr>
              <a:t>18</a:t>
            </a:fld>
            <a:endParaRPr lang="it-IT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it-IT" sz="24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840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8DCED-2382-4AD3-B5FE-67BF2AF632E8}" type="slidenum">
              <a:rPr lang="it-IT" smtClean="0"/>
              <a:pPr>
                <a:spcBef>
                  <a:spcPct val="0"/>
                </a:spcBef>
              </a:pPr>
              <a:t>19</a:t>
            </a:fld>
            <a:endParaRPr lang="it-I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87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8DCED-2382-4AD3-B5FE-67BF2AF632E8}" type="slidenum">
              <a:rPr lang="it-IT" smtClean="0"/>
              <a:pPr>
                <a:spcBef>
                  <a:spcPct val="0"/>
                </a:spcBef>
              </a:pPr>
              <a:t>20</a:t>
            </a:fld>
            <a:endParaRPr lang="it-I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0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8B02E5-9A0C-4693-961B-2352AFE45B4B}" type="slidenum">
              <a:rPr lang="it-IT" smtClean="0"/>
              <a:pPr>
                <a:spcBef>
                  <a:spcPct val="0"/>
                </a:spcBef>
              </a:pPr>
              <a:t>22</a:t>
            </a:fld>
            <a:endParaRPr lang="it-IT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79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96131-BDA1-48B6-AE85-0C33209DD706}" type="slidenum">
              <a:rPr lang="it-IT" smtClean="0"/>
              <a:pPr>
                <a:spcBef>
                  <a:spcPct val="0"/>
                </a:spcBef>
              </a:pPr>
              <a:t>24</a:t>
            </a:fld>
            <a:endParaRPr lang="it-IT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22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4E18B9-249D-4C60-B1D3-D9022DBEBA27}" type="slidenum">
              <a:rPr lang="it-IT" smtClean="0"/>
              <a:pPr>
                <a:spcBef>
                  <a:spcPct val="0"/>
                </a:spcBef>
              </a:pPr>
              <a:t>25</a:t>
            </a:fld>
            <a:endParaRPr lang="it-IT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2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768A2-6755-4139-8EF6-5CB4A3CC2DC2}" type="slidenum">
              <a:rPr lang="it-IT" smtClean="0"/>
              <a:pPr>
                <a:spcBef>
                  <a:spcPct val="0"/>
                </a:spcBef>
              </a:pPr>
              <a:t>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z="800" b="1" smtClea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6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23F78F-6AF8-4DA8-B50D-09ED85CE5E4A}" type="slidenum">
              <a:rPr lang="it-IT" smtClean="0"/>
              <a:pPr>
                <a:spcBef>
                  <a:spcPct val="0"/>
                </a:spcBef>
              </a:pPr>
              <a:t>28</a:t>
            </a:fld>
            <a:endParaRPr lang="it-IT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08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CB8A60-9BDF-4A4A-8B10-B080102F978B}" type="slidenum">
              <a:rPr lang="it-IT" smtClean="0"/>
              <a:pPr>
                <a:spcBef>
                  <a:spcPct val="0"/>
                </a:spcBef>
              </a:pPr>
              <a:t>37</a:t>
            </a:fld>
            <a:endParaRPr lang="it-IT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93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212423-2019-4BC8-A2F8-0767550A4583}" type="slidenum">
              <a:rPr lang="it-IT" smtClean="0"/>
              <a:pPr>
                <a:spcBef>
                  <a:spcPct val="0"/>
                </a:spcBef>
              </a:pPr>
              <a:t>38</a:t>
            </a:fld>
            <a:endParaRPr lang="it-IT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38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7F0C44-A391-44C7-9E47-F5EDFD169F4E}" type="slidenum">
              <a:rPr lang="it-IT" smtClean="0"/>
              <a:pPr>
                <a:spcBef>
                  <a:spcPct val="0"/>
                </a:spcBef>
              </a:pPr>
              <a:t>3</a:t>
            </a:fld>
            <a:endParaRPr lang="it-IT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3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E443AB-ABE1-4C4B-BE62-141BBDCEDD80}" type="slidenum">
              <a:rPr lang="it-IT" smtClean="0"/>
              <a:pPr>
                <a:spcBef>
                  <a:spcPct val="0"/>
                </a:spcBef>
              </a:pPr>
              <a:t>4</a:t>
            </a:fld>
            <a:endParaRPr lang="it-IT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9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2A7283-A99F-43BE-8AD3-2354F6595024}" type="slidenum">
              <a:rPr lang="it-IT" smtClean="0"/>
              <a:pPr>
                <a:spcBef>
                  <a:spcPct val="0"/>
                </a:spcBef>
              </a:pPr>
              <a:t>5</a:t>
            </a:fld>
            <a:endParaRPr lang="it-IT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4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4B8372-278D-4C51-A3D0-076A1DFC119A}" type="slidenum">
              <a:rPr lang="it-IT" smtClean="0"/>
              <a:pPr>
                <a:spcBef>
                  <a:spcPct val="0"/>
                </a:spcBef>
              </a:pPr>
              <a:t>6</a:t>
            </a:fld>
            <a:endParaRPr lang="it-IT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06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FBFE5E-8DB2-439E-AAC6-03896F6C4472}" type="slidenum">
              <a:rPr lang="it-IT" smtClean="0"/>
              <a:pPr>
                <a:spcBef>
                  <a:spcPct val="0"/>
                </a:spcBef>
              </a:pPr>
              <a:t>7</a:t>
            </a:fld>
            <a:endParaRPr lang="it-IT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z="100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7508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C14ACA-C24E-4048-B474-B1C08DCA18AC}" type="slidenum">
              <a:rPr lang="it-IT" smtClean="0"/>
              <a:pPr>
                <a:spcBef>
                  <a:spcPct val="0"/>
                </a:spcBef>
              </a:pPr>
              <a:t>10</a:t>
            </a:fld>
            <a:endParaRPr lang="it-IT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9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32EE78-5780-4F64-9E29-ABAD82B80BD5}" type="slidenum">
              <a:rPr lang="it-IT" smtClean="0"/>
              <a:pPr>
                <a:spcBef>
                  <a:spcPct val="0"/>
                </a:spcBef>
              </a:pPr>
              <a:t>12</a:t>
            </a:fld>
            <a:endParaRPr lang="it-IT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1588" cy="3035300"/>
          </a:xfrm>
          <a:custGeom>
            <a:avLst/>
            <a:gdLst>
              <a:gd name="T0" fmla="*/ 0 w 2117"/>
              <a:gd name="T1" fmla="*/ 0 h 1912"/>
              <a:gd name="T2" fmla="*/ 0 w 2117"/>
              <a:gd name="T3" fmla="*/ 15120938 h 1912"/>
              <a:gd name="T4" fmla="*/ 0 w 2117"/>
              <a:gd name="T5" fmla="*/ 15120938 h 1912"/>
              <a:gd name="T6" fmla="*/ 0 w 2117"/>
              <a:gd name="T7" fmla="*/ 151209375 h 1912"/>
              <a:gd name="T8" fmla="*/ 0 w 2117"/>
              <a:gd name="T9" fmla="*/ 2147483646 h 1912"/>
              <a:gd name="T10" fmla="*/ 0 w 2117"/>
              <a:gd name="T11" fmla="*/ 2147483646 h 1912"/>
              <a:gd name="T12" fmla="*/ 0 w 2117"/>
              <a:gd name="T13" fmla="*/ 0 h 1912"/>
              <a:gd name="T14" fmla="*/ 0 w 2117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7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CCBEA-8E66-4C89-A04A-9C8F31F1F5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1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C39A-7DF1-45FA-BA98-B0F9C1EBE2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7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7CAEC-DBA3-4408-89BF-CB92A81B38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4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5ED0-8D44-4966-BFAD-73F6B1C5AD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8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17CA1-1E5D-49E7-BA7B-8991C3BD9C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3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46C81-2BCE-4853-AFFE-559F12FB83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7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A51B6-B6BF-4038-B7DE-9E6815424B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6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544A6-AAFB-4FBD-A729-760FAE3529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1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069F2-0D25-45F6-8964-90B8A66649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0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EB8C0-49B5-4C85-B56B-67BA828FEE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7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22759-3D34-47F7-BCE5-9C4BD2F06F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5D1CE5-C105-46DA-AD4C-902345A78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6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- +++ -EarthMap_2500x1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1734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086729" y="260350"/>
            <a:ext cx="80185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Chi sono i </a:t>
            </a:r>
            <a:r>
              <a:rPr lang="it-IT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missionari del </a:t>
            </a:r>
            <a:r>
              <a:rPr lang="it-IT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P.I.M.E.?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descr="Papiro"/>
          <p:cNvSpPr>
            <a:spLocks noChangeArrowheads="1"/>
          </p:cNvSpPr>
          <p:nvPr/>
        </p:nvSpPr>
        <p:spPr bwMode="auto">
          <a:xfrm>
            <a:off x="2063750" y="1091597"/>
            <a:ext cx="8064500" cy="467480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Gesù</a:t>
            </a:r>
            <a:r>
              <a:rPr lang="it-IT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dopo essere apparso </a:t>
            </a:r>
          </a:p>
          <a:p>
            <a:pPr algn="ct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ai suoi discepoli, disse a loro di</a:t>
            </a:r>
            <a:r>
              <a:rPr lang="it-IT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6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annunciare</a:t>
            </a:r>
            <a:r>
              <a:rPr lang="it-IT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it-IT" sz="3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tutto il mondo la bella notizia che è risorto dai morti.</a:t>
            </a:r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FF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ocete_gen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90" y="387000"/>
            <a:ext cx="8010820" cy="60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 descr="Papiro"/>
          <p:cNvSpPr>
            <a:spLocks noChangeArrowheads="1"/>
          </p:cNvSpPr>
          <p:nvPr/>
        </p:nvSpPr>
        <p:spPr bwMode="auto">
          <a:xfrm>
            <a:off x="1721409" y="1910123"/>
            <a:ext cx="8749183" cy="303775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4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Gesù si </a:t>
            </a:r>
            <a:r>
              <a:rPr lang="it-IT" sz="4400" b="1" dirty="0">
                <a:solidFill>
                  <a:srgbClr val="000000"/>
                </a:solidFill>
                <a:latin typeface="Arial" panose="020B0604020202020204" pitchFamily="34" charset="0"/>
              </a:rPr>
              <a:t>è </a:t>
            </a:r>
            <a:r>
              <a:rPr lang="it-IT" sz="4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identificato </a:t>
            </a:r>
            <a:r>
              <a:rPr lang="it-IT" sz="4400" b="1" dirty="0">
                <a:solidFill>
                  <a:srgbClr val="000000"/>
                </a:solidFill>
                <a:latin typeface="Arial" panose="020B0604020202020204" pitchFamily="34" charset="0"/>
              </a:rPr>
              <a:t>nei più poveri, gli ultimi della società, </a:t>
            </a:r>
          </a:p>
          <a:p>
            <a:pPr algn="ct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4400" b="1" dirty="0">
                <a:solidFill>
                  <a:srgbClr val="000000"/>
                </a:solidFill>
                <a:latin typeface="Arial" panose="020B0604020202020204" pitchFamily="34" charset="0"/>
              </a:rPr>
              <a:t>i più lontani e i più </a:t>
            </a:r>
            <a:r>
              <a:rPr lang="it-IT" sz="4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dimenticati.</a:t>
            </a:r>
            <a:endParaRPr lang="it-IT" sz="4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8" y="642366"/>
            <a:ext cx="3986784" cy="5573268"/>
          </a:xfrm>
          <a:prstGeom prst="rect">
            <a:avLst/>
          </a:prstGeom>
          <a:solidFill>
            <a:srgbClr val="000000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9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425575" y="333375"/>
            <a:ext cx="93408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30000"/>
              </a:spcBef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… partire per far conoscere </a:t>
            </a:r>
          </a:p>
          <a:p>
            <a:pPr algn="ctr" eaLnBrk="1" hangingPunct="1">
              <a:spcBef>
                <a:spcPct val="30000"/>
              </a:spcBef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il messaggio d’amore di  GESU’</a:t>
            </a:r>
          </a:p>
        </p:txBody>
      </p:sp>
      <p:pic>
        <p:nvPicPr>
          <p:cNvPr id="27651" name="Picture 4" descr="r gin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781300"/>
            <a:ext cx="16843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ine1 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952625"/>
            <a:ext cx="3484562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1557338"/>
            <a:ext cx="7772400" cy="2097087"/>
          </a:xfrm>
          <a:solidFill>
            <a:srgbClr val="01017D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it-IT" sz="3600" b="1" smtClean="0">
                <a:solidFill>
                  <a:schemeClr val="hlink"/>
                </a:solidFill>
                <a:effectLst/>
                <a:latin typeface="Arial" panose="020B0604020202020204" pitchFamily="34" charset="0"/>
              </a:rPr>
              <a:t>FAR CONOSCERE GESU’, </a:t>
            </a:r>
            <a:br>
              <a:rPr lang="it-IT" sz="3600" b="1" smtClean="0">
                <a:solidFill>
                  <a:schemeClr val="hlink"/>
                </a:solidFill>
                <a:effectLst/>
                <a:latin typeface="Arial" panose="020B0604020202020204" pitchFamily="34" charset="0"/>
              </a:rPr>
            </a:br>
            <a:r>
              <a:rPr lang="it-IT" sz="3600" b="1" smtClean="0">
                <a:solidFill>
                  <a:schemeClr val="hlink"/>
                </a:solidFill>
                <a:effectLst/>
                <a:latin typeface="Arial" panose="020B0604020202020204" pitchFamily="34" charset="0"/>
              </a:rPr>
              <a:t>MA COME?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6413" y="765175"/>
            <a:ext cx="8639175" cy="1139825"/>
          </a:xfrm>
          <a:solidFill>
            <a:srgbClr val="01017D"/>
          </a:solidFill>
        </p:spPr>
        <p:txBody>
          <a:bodyPr/>
          <a:lstStyle/>
          <a:p>
            <a:pPr eaLnBrk="1" hangingPunct="1">
              <a:defRPr/>
            </a:pPr>
            <a:r>
              <a:rPr lang="it-IT" sz="3600" b="1" dirty="0">
                <a:solidFill>
                  <a:schemeClr val="hlink"/>
                </a:solidFill>
                <a:latin typeface="Arial" charset="0"/>
              </a:rPr>
              <a:t>con la testimonianza di vita silenziosa</a:t>
            </a:r>
            <a:endParaRPr lang="en-US" sz="3600" b="1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31747" name="Picture 3" descr="HPIM077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8538" y="2349500"/>
            <a:ext cx="5114925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5913" y="404813"/>
            <a:ext cx="6480175" cy="1384300"/>
          </a:xfrm>
          <a:solidFill>
            <a:srgbClr val="01017D"/>
          </a:solidFill>
        </p:spPr>
        <p:txBody>
          <a:bodyPr/>
          <a:lstStyle/>
          <a:p>
            <a:pPr eaLnBrk="1" hangingPunct="1">
              <a:defRPr/>
            </a:pPr>
            <a:r>
              <a:rPr lang="it-IT" sz="3600" b="1" dirty="0">
                <a:solidFill>
                  <a:schemeClr val="hlink"/>
                </a:solidFill>
                <a:latin typeface="Arial" charset="0"/>
              </a:rPr>
              <a:t>A volte mediante il dialogo con le altre religioni</a:t>
            </a:r>
            <a:endParaRPr lang="en-US" sz="3600" b="1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33795" name="Picture 3" descr="ap14_002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2276475"/>
            <a:ext cx="339883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3" descr="Z IMG00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76475"/>
            <a:ext cx="31019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0" y="495000"/>
            <a:ext cx="4356100" cy="1384300"/>
          </a:xfrm>
          <a:solidFill>
            <a:srgbClr val="01017D"/>
          </a:solidFill>
        </p:spPr>
        <p:txBody>
          <a:bodyPr/>
          <a:lstStyle/>
          <a:p>
            <a:pPr eaLnBrk="1" hangingPunct="1">
              <a:defRPr/>
            </a:pPr>
            <a:r>
              <a:rPr lang="it-IT" b="1" smtClean="0">
                <a:solidFill>
                  <a:srgbClr val="FFFF00"/>
                </a:solidFill>
                <a:latin typeface="Arial" charset="0"/>
              </a:rPr>
              <a:t>In una parola?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135188" y="2492896"/>
            <a:ext cx="4392612" cy="3416300"/>
          </a:xfrm>
          <a:prstGeom prst="rect">
            <a:avLst/>
          </a:prstGeom>
          <a:solidFill>
            <a:srgbClr val="01017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Cercando di vivere come</a:t>
            </a:r>
          </a:p>
          <a:p>
            <a:pPr eaLnBrk="1" hangingPunct="1">
              <a:defRPr/>
            </a:pPr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 vissuto Gesù</a:t>
            </a:r>
          </a:p>
        </p:txBody>
      </p:sp>
      <p:pic>
        <p:nvPicPr>
          <p:cNvPr id="57354" name="Picture 10" descr="tempoliturgico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95000"/>
            <a:ext cx="4707769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descr="Papiro"/>
          <p:cNvSpPr>
            <a:spLocks noChangeArrowheads="1"/>
          </p:cNvSpPr>
          <p:nvPr/>
        </p:nvSpPr>
        <p:spPr bwMode="auto">
          <a:xfrm>
            <a:off x="1847056" y="666706"/>
            <a:ext cx="8497888" cy="552458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</a:rPr>
              <a:t>Il MISSIONARIO 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000" b="1" dirty="0">
                <a:solidFill>
                  <a:srgbClr val="000000"/>
                </a:solidFill>
                <a:latin typeface="Arial" panose="020B0604020202020204" pitchFamily="34" charset="0"/>
              </a:rPr>
              <a:t>parte per andare ad abitare nelle popolazioni 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000" b="1" dirty="0">
                <a:solidFill>
                  <a:srgbClr val="000000"/>
                </a:solidFill>
                <a:latin typeface="Arial" panose="020B0604020202020204" pitchFamily="34" charset="0"/>
              </a:rPr>
              <a:t>per CONDIVIDERE le gioie e le sofferenze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000" b="1" dirty="0">
                <a:solidFill>
                  <a:srgbClr val="000000"/>
                </a:solidFill>
                <a:latin typeface="Arial" panose="020B0604020202020204" pitchFamily="34" charset="0"/>
              </a:rPr>
              <a:t>per AMARE Cristo negli ultimi 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000" b="1" dirty="0">
                <a:solidFill>
                  <a:srgbClr val="000000"/>
                </a:solidFill>
                <a:latin typeface="Arial" panose="020B0604020202020204" pitchFamily="34" charset="0"/>
              </a:rPr>
              <a:t>nei più dimenticati e nei più sofferenti</a:t>
            </a:r>
            <a:r>
              <a:rPr lang="it-IT" sz="3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ClrTx/>
              <a:buSzTx/>
              <a:buFontTx/>
              <a:buNone/>
            </a:pPr>
            <a:endParaRPr lang="it-IT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999656" y="2996952"/>
            <a:ext cx="2735263" cy="5762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4079776" y="4077072"/>
            <a:ext cx="4752975" cy="576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spd="med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/>
      <p:bldP spid="768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Papiro"/>
          <p:cNvSpPr>
            <a:spLocks noChangeArrowheads="1"/>
          </p:cNvSpPr>
          <p:nvPr/>
        </p:nvSpPr>
        <p:spPr bwMode="auto">
          <a:xfrm>
            <a:off x="550863" y="836613"/>
            <a:ext cx="11090275" cy="5256212"/>
          </a:xfrm>
          <a:prstGeom prst="horizont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primi MISSIONARI del P.I.M.E. partirono nel </a:t>
            </a:r>
            <a:r>
              <a:rPr lang="it-IT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1852</a:t>
            </a:r>
            <a: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furono 5 preti e 2 catechisti partiti per la </a:t>
            </a:r>
            <a:b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PAPUA NUOVA GUINEA (</a:t>
            </a:r>
            <a:r>
              <a:rPr lang="it-IT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Oceania)</a:t>
            </a:r>
            <a:endParaRPr lang="it-IT" sz="2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descr="Papiro"/>
          <p:cNvSpPr>
            <a:spLocks noChangeArrowheads="1"/>
          </p:cNvSpPr>
          <p:nvPr/>
        </p:nvSpPr>
        <p:spPr bwMode="auto">
          <a:xfrm>
            <a:off x="1847850" y="1113751"/>
            <a:ext cx="8497888" cy="463049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endParaRPr lang="it-IT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5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000" b="1" dirty="0">
                <a:solidFill>
                  <a:srgbClr val="000000"/>
                </a:solidFill>
                <a:latin typeface="Arial" panose="020B0604020202020204" pitchFamily="34" charset="0"/>
              </a:rPr>
              <a:t>Evangelizzare non è predicare agli altri, </a:t>
            </a:r>
          </a:p>
          <a:p>
            <a:pPr algn="ctr" eaLnBrk="1" hangingPunct="1">
              <a:lnSpc>
                <a:spcPct val="25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000" b="1" dirty="0">
                <a:solidFill>
                  <a:srgbClr val="000000"/>
                </a:solidFill>
                <a:latin typeface="Arial" panose="020B0604020202020204" pitchFamily="34" charset="0"/>
              </a:rPr>
              <a:t>ma TESTIMONIARE con la propria vita</a:t>
            </a:r>
          </a:p>
          <a:p>
            <a:pPr algn="ctr" eaLnBrk="1" hangingPunct="1">
              <a:lnSpc>
                <a:spcPct val="25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000" b="1" dirty="0">
                <a:solidFill>
                  <a:srgbClr val="000000"/>
                </a:solidFill>
                <a:latin typeface="Arial" panose="020B0604020202020204" pitchFamily="34" charset="0"/>
              </a:rPr>
              <a:t> nel vivere (condividere) la carità</a:t>
            </a:r>
            <a:r>
              <a:rPr lang="it-IT" sz="3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!</a:t>
            </a:r>
          </a:p>
          <a:p>
            <a:pPr algn="ctr" eaLnBrk="1" hangingPunct="1">
              <a:lnSpc>
                <a:spcPct val="250000"/>
              </a:lnSpc>
              <a:spcBef>
                <a:spcPct val="30000"/>
              </a:spcBef>
              <a:buClrTx/>
              <a:buSzTx/>
              <a:buFontTx/>
              <a:buNone/>
            </a:pPr>
            <a:endParaRPr lang="it-IT" sz="105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3215680" y="3212976"/>
            <a:ext cx="3024188" cy="576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3002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Pov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65175"/>
            <a:ext cx="40449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poveri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33375"/>
            <a:ext cx="4318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01pov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292600"/>
            <a:ext cx="3143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pover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933825"/>
            <a:ext cx="24765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 descr="Papiro"/>
          <p:cNvSpPr>
            <a:spLocks noChangeArrowheads="1"/>
          </p:cNvSpPr>
          <p:nvPr/>
        </p:nvSpPr>
        <p:spPr bwMode="auto">
          <a:xfrm>
            <a:off x="4064000" y="1052513"/>
            <a:ext cx="4065588" cy="762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4400" b="1">
                <a:solidFill>
                  <a:srgbClr val="000000"/>
                </a:solidFill>
                <a:latin typeface="Arial" panose="020B0604020202020204" pitchFamily="34" charset="0"/>
              </a:rPr>
              <a:t>CONDIVIDERE</a:t>
            </a:r>
          </a:p>
        </p:txBody>
      </p:sp>
      <p:sp>
        <p:nvSpPr>
          <p:cNvPr id="103429" name="Rectangle 5" descr="Papiro"/>
          <p:cNvSpPr>
            <a:spLocks noChangeArrowheads="1"/>
          </p:cNvSpPr>
          <p:nvPr/>
        </p:nvSpPr>
        <p:spPr bwMode="auto">
          <a:xfrm>
            <a:off x="4979988" y="2708275"/>
            <a:ext cx="2232025" cy="762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4400" b="1">
                <a:solidFill>
                  <a:srgbClr val="000000"/>
                </a:solidFill>
                <a:latin typeface="Arial" panose="020B0604020202020204" pitchFamily="34" charset="0"/>
              </a:rPr>
              <a:t>AMARE</a:t>
            </a:r>
          </a:p>
        </p:txBody>
      </p:sp>
      <p:sp>
        <p:nvSpPr>
          <p:cNvPr id="103430" name="Rectangle 6" descr="Papiro"/>
          <p:cNvSpPr>
            <a:spLocks noChangeArrowheads="1"/>
          </p:cNvSpPr>
          <p:nvPr/>
        </p:nvSpPr>
        <p:spPr bwMode="auto">
          <a:xfrm>
            <a:off x="3571875" y="4581525"/>
            <a:ext cx="5048250" cy="16494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4400" b="1">
                <a:solidFill>
                  <a:srgbClr val="000000"/>
                </a:solidFill>
                <a:latin typeface="Arial" panose="020B0604020202020204" pitchFamily="34" charset="0"/>
              </a:rPr>
              <a:t>TESTIMONIARE</a:t>
            </a: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4400" b="1">
                <a:solidFill>
                  <a:srgbClr val="000000"/>
                </a:solidFill>
                <a:latin typeface="Arial" panose="020B0604020202020204" pitchFamily="34" charset="0"/>
              </a:rPr>
              <a:t>con la propria vita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reveal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nimBg="1"/>
      <p:bldP spid="103429" grpId="0" animBg="1"/>
      <p:bldP spid="1034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No alla fame - global-hu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908050"/>
            <a:ext cx="7916862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Rectangle 6" descr="Papiro"/>
          <p:cNvSpPr>
            <a:spLocks noChangeArrowheads="1"/>
          </p:cNvSpPr>
          <p:nvPr/>
        </p:nvSpPr>
        <p:spPr bwMode="auto">
          <a:xfrm>
            <a:off x="6888163" y="478962"/>
            <a:ext cx="3563937" cy="590007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Ecco, io sto alla porta e busso:</a:t>
            </a:r>
            <a:r>
              <a:rPr lang="it-IT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se qualcuno ascolta la mia voce </a:t>
            </a:r>
            <a:endParaRPr lang="it-IT" sz="2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 </a:t>
            </a:r>
            <a:r>
              <a:rPr lang="it-IT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apre la porta, </a:t>
            </a:r>
            <a:endParaRPr lang="it-IT" sz="2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io </a:t>
            </a:r>
            <a:r>
              <a:rPr lang="it-IT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entrerò da lui </a:t>
            </a:r>
            <a:endParaRPr lang="it-IT" sz="2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 </a:t>
            </a:r>
            <a:r>
              <a:rPr lang="it-IT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cenerò con lui </a:t>
            </a:r>
            <a:endParaRPr lang="it-IT" sz="2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ed </a:t>
            </a:r>
            <a:r>
              <a:rPr lang="it-IT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egli con me. </a:t>
            </a:r>
          </a:p>
          <a:p>
            <a:pPr algn="r" eaLnBrk="1" hangingPunct="1">
              <a:lnSpc>
                <a:spcPct val="135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it-IT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Ap</a:t>
            </a:r>
            <a:r>
              <a:rPr 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. 3,20)</a:t>
            </a:r>
          </a:p>
        </p:txBody>
      </p:sp>
      <p:pic>
        <p:nvPicPr>
          <p:cNvPr id="45059" name="Picture 8" descr="0por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9707"/>
            <a:ext cx="4567237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magin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0" y="1098000"/>
            <a:ext cx="12240000" cy="612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439116" y="404813"/>
            <a:ext cx="9313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Dove sono presenti i missionari P.I.M.E. nel mondo?</a:t>
            </a:r>
          </a:p>
        </p:txBody>
      </p:sp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-  ++ Italia  Europa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0" y="0"/>
            <a:ext cx="12240000" cy="918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208213" y="260350"/>
            <a:ext cx="3035300" cy="58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sz="32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 PIME in Italia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-  ++ Italia  Europa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0" y="0"/>
            <a:ext cx="12240000" cy="918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208213" y="260350"/>
            <a:ext cx="3035300" cy="58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sz="32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 PIME in Italia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7197724" y="3573462"/>
            <a:ext cx="360363" cy="358775"/>
          </a:xfrm>
          <a:prstGeom prst="star5">
            <a:avLst/>
          </a:prstGeom>
          <a:solidFill>
            <a:srgbClr val="FF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9552384" y="5013176"/>
            <a:ext cx="360363" cy="358775"/>
          </a:xfrm>
          <a:prstGeom prst="star5">
            <a:avLst/>
          </a:prstGeom>
          <a:solidFill>
            <a:srgbClr val="FF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6218298" y="3193812"/>
            <a:ext cx="1245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dirty="0">
                <a:latin typeface="Arial" panose="020B0604020202020204" pitchFamily="34" charset="0"/>
              </a:rPr>
              <a:t>Milano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7377905" y="2942520"/>
            <a:ext cx="1207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dirty="0" smtClean="0"/>
              <a:t>Monza</a:t>
            </a:r>
            <a:endParaRPr lang="it-IT" sz="2800" dirty="0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9552384" y="4581128"/>
            <a:ext cx="1015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400" dirty="0" smtClean="0"/>
              <a:t>ROMA</a:t>
            </a:r>
            <a:endParaRPr lang="it-IT" sz="2400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1347427" y="6453336"/>
            <a:ext cx="360363" cy="358775"/>
          </a:xfrm>
          <a:prstGeom prst="star5">
            <a:avLst/>
          </a:prstGeom>
          <a:solidFill>
            <a:srgbClr val="FF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7621233" y="3430265"/>
            <a:ext cx="360363" cy="358775"/>
          </a:xfrm>
          <a:prstGeom prst="star5">
            <a:avLst/>
          </a:prstGeom>
          <a:solidFill>
            <a:srgbClr val="FF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0704512" y="5919663"/>
            <a:ext cx="13875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400" dirty="0" smtClean="0"/>
              <a:t>CATANIA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35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- Rotating_earth_+++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15888"/>
            <a:ext cx="655955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2" y="0"/>
            <a:ext cx="91773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8328025" y="3573463"/>
            <a:ext cx="1014413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Filippine</a:t>
            </a:r>
          </a:p>
        </p:txBody>
      </p:sp>
      <p:sp>
        <p:nvSpPr>
          <p:cNvPr id="131076" name="AutoShape 4"/>
          <p:cNvSpPr>
            <a:spLocks noChangeArrowheads="1"/>
          </p:cNvSpPr>
          <p:nvPr/>
        </p:nvSpPr>
        <p:spPr bwMode="auto">
          <a:xfrm>
            <a:off x="8543925" y="3068638"/>
            <a:ext cx="360363" cy="28892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pic>
        <p:nvPicPr>
          <p:cNvPr id="131077" name="Picture 5" descr="-   W Philippines_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2457450"/>
            <a:ext cx="10795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- 003 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781300"/>
            <a:ext cx="2189162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+ DSC05818+++ritagl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349500"/>
            <a:ext cx="359886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92313" y="476250"/>
            <a:ext cx="7959725" cy="579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Tra loro c’era padre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Giovanni Mazzucconi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919288" y="1772816"/>
            <a:ext cx="4144962" cy="43304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Fu il primo </a:t>
            </a:r>
            <a:endParaRPr lang="it-IT" sz="28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ad </a:t>
            </a:r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essere </a:t>
            </a:r>
            <a:r>
              <a:rPr lang="it-IT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ucciso.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Fu un martire</a:t>
            </a:r>
            <a:endParaRPr lang="it-IT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per testimoniare </a:t>
            </a:r>
            <a:r>
              <a:rPr lang="it-IT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Gesù,</a:t>
            </a:r>
            <a:endParaRPr lang="it-IT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per amarlo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fra i più lontani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e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più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dimenticati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14:reveal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2" y="0"/>
            <a:ext cx="91773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8240713" y="4437063"/>
            <a:ext cx="2295525" cy="369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Papua Nuova Guinea</a:t>
            </a:r>
          </a:p>
        </p:txBody>
      </p:sp>
      <p:pic>
        <p:nvPicPr>
          <p:cNvPr id="24580" name="Picture 4" descr="-   W Papua _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3429000"/>
            <a:ext cx="719138" cy="54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8759825" y="4076700"/>
            <a:ext cx="431800" cy="28892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5894388" y="3197225"/>
            <a:ext cx="706437" cy="3762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India</a:t>
            </a:r>
          </a:p>
        </p:txBody>
      </p:sp>
      <p:sp>
        <p:nvSpPr>
          <p:cNvPr id="261124" name="AutoShape 4"/>
          <p:cNvSpPr>
            <a:spLocks noChangeArrowheads="1"/>
          </p:cNvSpPr>
          <p:nvPr/>
        </p:nvSpPr>
        <p:spPr bwMode="auto">
          <a:xfrm>
            <a:off x="6096000" y="2781300"/>
            <a:ext cx="360363" cy="3603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pic>
        <p:nvPicPr>
          <p:cNvPr id="48133" name="Picture 6" descr="-   W India_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301875"/>
            <a:ext cx="719138" cy="479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8328025" y="1989138"/>
            <a:ext cx="1144588" cy="37623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Giappone</a:t>
            </a:r>
          </a:p>
        </p:txBody>
      </p:sp>
      <p:sp>
        <p:nvSpPr>
          <p:cNvPr id="249860" name="AutoShape 4"/>
          <p:cNvSpPr>
            <a:spLocks noChangeArrowheads="1"/>
          </p:cNvSpPr>
          <p:nvPr/>
        </p:nvSpPr>
        <p:spPr bwMode="auto">
          <a:xfrm>
            <a:off x="8328025" y="1628775"/>
            <a:ext cx="215900" cy="215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pic>
        <p:nvPicPr>
          <p:cNvPr id="249863" name="Picture 7" descr="-   W Giappone_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5"/>
            <a:ext cx="809625" cy="539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4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Rectangle 3"/>
          <p:cNvSpPr>
            <a:spLocks noChangeArrowheads="1"/>
          </p:cNvSpPr>
          <p:nvPr/>
        </p:nvSpPr>
        <p:spPr bwMode="auto">
          <a:xfrm>
            <a:off x="7751763" y="3357563"/>
            <a:ext cx="1227137" cy="37623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Thailandia</a:t>
            </a:r>
          </a:p>
        </p:txBody>
      </p:sp>
      <p:sp>
        <p:nvSpPr>
          <p:cNvPr id="259076" name="AutoShape 4"/>
          <p:cNvSpPr>
            <a:spLocks noChangeArrowheads="1"/>
          </p:cNvSpPr>
          <p:nvPr/>
        </p:nvSpPr>
        <p:spPr bwMode="auto">
          <a:xfrm>
            <a:off x="7464425" y="2852738"/>
            <a:ext cx="360363" cy="36036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pic>
        <p:nvPicPr>
          <p:cNvPr id="259078" name="Picture 6" descr="-   W Thailand_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060575"/>
            <a:ext cx="8096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9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9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6456363" y="2924175"/>
            <a:ext cx="1352550" cy="3762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 dirty="0"/>
              <a:t>Bangladesh</a:t>
            </a:r>
          </a:p>
        </p:txBody>
      </p:sp>
      <p:sp>
        <p:nvSpPr>
          <p:cNvPr id="262148" name="AutoShape 4"/>
          <p:cNvSpPr>
            <a:spLocks noChangeArrowheads="1"/>
          </p:cNvSpPr>
          <p:nvPr/>
        </p:nvSpPr>
        <p:spPr bwMode="auto">
          <a:xfrm>
            <a:off x="6743700" y="2420938"/>
            <a:ext cx="360363" cy="36036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pic>
        <p:nvPicPr>
          <p:cNvPr id="50181" name="Picture 6" descr="-   W Bangladesh_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628775"/>
            <a:ext cx="1198563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2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7297922" y="2348880"/>
            <a:ext cx="1801006" cy="800219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Hong Kong</a:t>
            </a: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Pechino</a:t>
            </a:r>
            <a:r>
              <a:rPr lang="it-IT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- Cina</a:t>
            </a:r>
            <a:endParaRPr lang="it-IT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8836" name="AutoShape 4"/>
          <p:cNvSpPr>
            <a:spLocks noChangeArrowheads="1"/>
          </p:cNvSpPr>
          <p:nvPr/>
        </p:nvSpPr>
        <p:spPr bwMode="auto">
          <a:xfrm>
            <a:off x="7843719" y="1867032"/>
            <a:ext cx="412522" cy="360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pic>
        <p:nvPicPr>
          <p:cNvPr id="248838" name="Picture 6" descr="-   W China_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06" y="1219032"/>
            <a:ext cx="971999" cy="6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-  Pianeta Asi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7175500" y="3429000"/>
            <a:ext cx="1193800" cy="3762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 dirty="0"/>
              <a:t>Cambogia</a:t>
            </a:r>
          </a:p>
        </p:txBody>
      </p:sp>
      <p:sp>
        <p:nvSpPr>
          <p:cNvPr id="265220" name="AutoShape 4"/>
          <p:cNvSpPr>
            <a:spLocks noChangeArrowheads="1"/>
          </p:cNvSpPr>
          <p:nvPr/>
        </p:nvSpPr>
        <p:spPr bwMode="auto">
          <a:xfrm>
            <a:off x="7824788" y="2997200"/>
            <a:ext cx="360362" cy="3603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pic>
        <p:nvPicPr>
          <p:cNvPr id="265222" name="Picture 6" descr="-   W Cambodia_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2133600"/>
            <a:ext cx="1079500" cy="71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5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-00  Ame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b="5440"/>
          <a:stretch>
            <a:fillRect/>
          </a:stretch>
        </p:blipFill>
        <p:spPr bwMode="auto">
          <a:xfrm>
            <a:off x="1704975" y="117475"/>
            <a:ext cx="878205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AutoShape 6"/>
          <p:cNvSpPr>
            <a:spLocks noChangeArrowheads="1"/>
          </p:cNvSpPr>
          <p:nvPr/>
        </p:nvSpPr>
        <p:spPr bwMode="auto">
          <a:xfrm>
            <a:off x="7391400" y="5229225"/>
            <a:ext cx="576263" cy="503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15719" name="AutoShape 7"/>
          <p:cNvSpPr>
            <a:spLocks noChangeArrowheads="1"/>
          </p:cNvSpPr>
          <p:nvPr/>
        </p:nvSpPr>
        <p:spPr bwMode="auto">
          <a:xfrm>
            <a:off x="5087938" y="3860800"/>
            <a:ext cx="360362" cy="3603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15720" name="AutoShape 8"/>
          <p:cNvSpPr>
            <a:spLocks noChangeArrowheads="1"/>
          </p:cNvSpPr>
          <p:nvPr/>
        </p:nvSpPr>
        <p:spPr bwMode="auto">
          <a:xfrm>
            <a:off x="5880100" y="2924175"/>
            <a:ext cx="360363" cy="3603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6240463" y="3182938"/>
            <a:ext cx="1089025" cy="4619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U.S.A.</a:t>
            </a:r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4008438" y="4365625"/>
            <a:ext cx="1400175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Messico</a:t>
            </a:r>
          </a:p>
        </p:txBody>
      </p:sp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8051800" y="5157788"/>
            <a:ext cx="1212850" cy="4619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Brasile</a:t>
            </a:r>
          </a:p>
        </p:txBody>
      </p:sp>
      <p:pic>
        <p:nvPicPr>
          <p:cNvPr id="9" name="Picture 22" descr="-   W Brazil_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437063"/>
            <a:ext cx="771525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1" descr="-   W Mexico_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681413"/>
            <a:ext cx="944562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-   W United_States_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2457450"/>
            <a:ext cx="1028700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1" grpId="0" animBg="1"/>
      <p:bldP spid="115722" grpId="0" animBg="1"/>
      <p:bldP spid="1157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4" descr="-00  Africa 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7"/>
          <a:stretch>
            <a:fillRect/>
          </a:stretch>
        </p:blipFill>
        <p:spPr bwMode="auto">
          <a:xfrm>
            <a:off x="1597025" y="188913"/>
            <a:ext cx="89979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Rectangle 6"/>
          <p:cNvSpPr>
            <a:spLocks noChangeArrowheads="1"/>
          </p:cNvSpPr>
          <p:nvPr/>
        </p:nvSpPr>
        <p:spPr bwMode="auto">
          <a:xfrm>
            <a:off x="3503613" y="4076700"/>
            <a:ext cx="1965325" cy="400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Guinea Bissau</a:t>
            </a:r>
          </a:p>
        </p:txBody>
      </p:sp>
      <p:sp>
        <p:nvSpPr>
          <p:cNvPr id="220164" name="Rectangle 7"/>
          <p:cNvSpPr>
            <a:spLocks noChangeArrowheads="1"/>
          </p:cNvSpPr>
          <p:nvPr/>
        </p:nvSpPr>
        <p:spPr bwMode="auto">
          <a:xfrm>
            <a:off x="5664200" y="4437063"/>
            <a:ext cx="2027238" cy="400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Costa D’Avorio</a:t>
            </a:r>
          </a:p>
        </p:txBody>
      </p:sp>
      <p:sp>
        <p:nvSpPr>
          <p:cNvPr id="220165" name="Rectangle 8"/>
          <p:cNvSpPr>
            <a:spLocks noChangeArrowheads="1"/>
          </p:cNvSpPr>
          <p:nvPr/>
        </p:nvSpPr>
        <p:spPr bwMode="auto">
          <a:xfrm>
            <a:off x="6816725" y="5116513"/>
            <a:ext cx="1296988" cy="400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Camerun</a:t>
            </a:r>
          </a:p>
        </p:txBody>
      </p:sp>
      <p:sp>
        <p:nvSpPr>
          <p:cNvPr id="116745" name="AutoShape 9"/>
          <p:cNvSpPr>
            <a:spLocks noChangeArrowheads="1"/>
          </p:cNvSpPr>
          <p:nvPr/>
        </p:nvSpPr>
        <p:spPr bwMode="auto">
          <a:xfrm>
            <a:off x="4727575" y="4437063"/>
            <a:ext cx="431800" cy="36036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16746" name="AutoShape 10"/>
          <p:cNvSpPr>
            <a:spLocks noChangeArrowheads="1"/>
          </p:cNvSpPr>
          <p:nvPr/>
        </p:nvSpPr>
        <p:spPr bwMode="auto">
          <a:xfrm>
            <a:off x="5375275" y="4797425"/>
            <a:ext cx="431800" cy="3603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16747" name="AutoShape 11"/>
          <p:cNvSpPr>
            <a:spLocks noChangeArrowheads="1"/>
          </p:cNvSpPr>
          <p:nvPr/>
        </p:nvSpPr>
        <p:spPr bwMode="auto">
          <a:xfrm>
            <a:off x="6456363" y="4941888"/>
            <a:ext cx="431800" cy="36036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116753" name="AutoShape 17"/>
          <p:cNvSpPr>
            <a:spLocks noChangeArrowheads="1"/>
          </p:cNvSpPr>
          <p:nvPr/>
        </p:nvSpPr>
        <p:spPr bwMode="auto">
          <a:xfrm>
            <a:off x="5735638" y="3284538"/>
            <a:ext cx="431800" cy="36036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220170" name="Rectangle 20"/>
          <p:cNvSpPr>
            <a:spLocks noChangeArrowheads="1"/>
          </p:cNvSpPr>
          <p:nvPr/>
        </p:nvSpPr>
        <p:spPr bwMode="auto">
          <a:xfrm>
            <a:off x="6122988" y="3532188"/>
            <a:ext cx="1052512" cy="401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Algeria</a:t>
            </a:r>
          </a:p>
        </p:txBody>
      </p:sp>
      <p:pic>
        <p:nvPicPr>
          <p:cNvPr id="220171" name="Picture 33" descr="-   W Guinea-Bissau_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644900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2" name="Picture 32" descr="-   W Algeria-free-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925763"/>
            <a:ext cx="755650" cy="503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73" name="Picture 27" descr="-   W Cameroon_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445125"/>
            <a:ext cx="70326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4" name="Picture 28" descr="-   W Cote_d'Ivoire_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157788"/>
            <a:ext cx="757238" cy="50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2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20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22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22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animBg="1"/>
      <p:bldP spid="220164" grpId="0" animBg="1"/>
      <p:bldP spid="220165" grpId="0" animBg="1"/>
      <p:bldP spid="116745" grpId="0" animBg="1"/>
      <p:bldP spid="116746" grpId="0" animBg="1"/>
      <p:bldP spid="116747" grpId="0" animBg="1"/>
      <p:bldP spid="116753" grpId="0" animBg="1"/>
      <p:bldP spid="22017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-  ++ Italia  Europa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0" y="-27384"/>
            <a:ext cx="12240000" cy="918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1457551" y="467961"/>
            <a:ext cx="9276899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sz="32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Seminario Teologico Internazionale del P.I.M.E.</a:t>
            </a:r>
            <a:endParaRPr lang="it-IT" sz="3200" b="1" dirty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7377905" y="2942520"/>
            <a:ext cx="1303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2800" b="1" dirty="0" smtClean="0">
                <a:latin typeface="Arial" panose="020B0604020202020204" pitchFamily="34" charset="0"/>
              </a:rPr>
              <a:t>Monza</a:t>
            </a:r>
            <a:endParaRPr lang="it-IT" sz="2800" b="1" dirty="0">
              <a:latin typeface="Arial" panose="020B0604020202020204" pitchFamily="34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7621233" y="3430265"/>
            <a:ext cx="360363" cy="358775"/>
          </a:xfrm>
          <a:prstGeom prst="star5">
            <a:avLst/>
          </a:prstGeom>
          <a:solidFill>
            <a:srgbClr val="FF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animBg="1"/>
      <p:bldP spid="7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424113" y="476250"/>
            <a:ext cx="4473575" cy="577850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…e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così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molti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altri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dopo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lui</a:t>
            </a:r>
            <a:endParaRPr lang="en-US" sz="2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VERGAR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2349500"/>
            <a:ext cx="1671637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AVAL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1763" y="1052513"/>
            <a:ext cx="1670050" cy="198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135188" y="4724400"/>
            <a:ext cx="1912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P. Mario Vergana</a:t>
            </a:r>
          </a:p>
        </p:txBody>
      </p:sp>
      <p:pic>
        <p:nvPicPr>
          <p:cNvPr id="10246" name="Picture 6" descr="Galast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221163"/>
            <a:ext cx="1428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cresc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196975"/>
            <a:ext cx="17605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4295775" y="3357563"/>
            <a:ext cx="2454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San Alberico Crescitelli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4583113" y="6237288"/>
            <a:ext cx="1862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P. Pietro Galastri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7680325" y="3141663"/>
            <a:ext cx="1643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P. Tullio Favali</a:t>
            </a:r>
          </a:p>
        </p:txBody>
      </p:sp>
      <p:pic>
        <p:nvPicPr>
          <p:cNvPr id="10251" name="Picture 11" descr="- Tentorio 6B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076700"/>
            <a:ext cx="18002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7896225" y="6092825"/>
            <a:ext cx="2030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1800"/>
              <a:t>P. Fausto Tentorio</a:t>
            </a:r>
          </a:p>
        </p:txBody>
      </p:sp>
    </p:spTree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Papiro"/>
          <p:cNvSpPr>
            <a:spLocks noChangeArrowheads="1"/>
          </p:cNvSpPr>
          <p:nvPr/>
        </p:nvSpPr>
        <p:spPr bwMode="auto">
          <a:xfrm>
            <a:off x="2891632" y="1339850"/>
            <a:ext cx="6408737" cy="4178300"/>
          </a:xfrm>
          <a:prstGeom prst="horizont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endParaRPr lang="it-IT" sz="36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863975" y="2349500"/>
            <a:ext cx="54721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it-IT" sz="3600" b="1">
                <a:solidFill>
                  <a:srgbClr val="000000"/>
                </a:solidFill>
                <a:latin typeface="Comic Sans MS" panose="030F0702030302020204" pitchFamily="66" charset="0"/>
              </a:rPr>
              <a:t>Oggi il P.I.M.E. è presente in 16 PAESI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amazzott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6950" y="476250"/>
            <a:ext cx="1423988" cy="1743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Paolo Manna_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4" y="3213100"/>
            <a:ext cx="2320713" cy="151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bbraccio di bambin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2205038"/>
            <a:ext cx="3332163" cy="431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AutoShape 5" descr="Papiro"/>
          <p:cNvSpPr>
            <a:spLocks noChangeArrowheads="1"/>
          </p:cNvSpPr>
          <p:nvPr/>
        </p:nvSpPr>
        <p:spPr bwMode="auto">
          <a:xfrm>
            <a:off x="2279650" y="333375"/>
            <a:ext cx="5113338" cy="1727200"/>
          </a:xfrm>
          <a:prstGeom prst="horizontalScrol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Più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di </a:t>
            </a:r>
            <a:r>
              <a:rPr lang="en-US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160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anni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di </a:t>
            </a:r>
            <a:r>
              <a:rPr lang="en-US" sz="2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storia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…</a:t>
            </a:r>
            <a:endParaRPr lang="it-IT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14800" y="2708275"/>
            <a:ext cx="6553200" cy="2320925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it-IT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endParaRPr lang="it-IT" smtClean="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640013" y="5157788"/>
            <a:ext cx="6551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024063" y="5876925"/>
            <a:ext cx="8143875" cy="5048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it-IT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PONTIFICIO  ISTITUTO  MISSIONI  ESTERE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143125" y="765175"/>
            <a:ext cx="7905750" cy="641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sz="3600">
                <a:solidFill>
                  <a:srgbClr val="000000"/>
                </a:solidFill>
                <a:latin typeface="Comic Sans MS" panose="030F0702030302020204" pitchFamily="66" charset="0"/>
              </a:rPr>
              <a:t>La sigla </a:t>
            </a:r>
            <a:r>
              <a:rPr lang="it-IT" sz="3600" b="1">
                <a:solidFill>
                  <a:srgbClr val="000000"/>
                </a:solidFill>
                <a:latin typeface="Comic Sans MS" panose="030F0702030302020204" pitchFamily="66" charset="0"/>
              </a:rPr>
              <a:t>P.I.M.E</a:t>
            </a:r>
            <a:r>
              <a:rPr lang="it-IT" sz="3600">
                <a:solidFill>
                  <a:srgbClr val="000000"/>
                </a:solidFill>
                <a:latin typeface="Comic Sans MS" panose="030F0702030302020204" pitchFamily="66" charset="0"/>
              </a:rPr>
              <a:t>. che cosa significa?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566988" y="3933825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PONTIFICIO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719513" y="2205038"/>
            <a:ext cx="226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sz="3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ISTITUTO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7319963" y="4149725"/>
            <a:ext cx="224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sz="3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MISSIONI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6240463" y="2924175"/>
            <a:ext cx="201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sz="3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ESTERE</a:t>
            </a:r>
          </a:p>
        </p:txBody>
      </p:sp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2" grpId="0"/>
      <p:bldP spid="24583" grpId="0"/>
      <p:bldP spid="24584" grpId="0"/>
      <p:bldP spid="245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Jesus-calling-disci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/>
          <a:stretch/>
        </p:blipFill>
        <p:spPr bwMode="auto">
          <a:xfrm>
            <a:off x="1811177" y="190500"/>
            <a:ext cx="856964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615950"/>
            <a:ext cx="8218488" cy="5626100"/>
          </a:xfrm>
          <a:ln w="76200"/>
        </p:spPr>
        <p:txBody>
          <a:bodyPr/>
          <a:lstStyle/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it-IT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Perché partire in missione a volte rischiando di essere uccisi?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endParaRPr lang="it-IT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Le motivazioni principali dei missionari sono: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endParaRPr lang="it-IT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 partire innamorati di Dio per </a:t>
            </a:r>
            <a:r>
              <a:rPr lang="it-IT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condividere</a:t>
            </a: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le gioie 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 le sofferenze di chi è più in difficoltà, 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endParaRPr lang="it-IT" sz="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 per imparare ad </a:t>
            </a:r>
            <a:r>
              <a:rPr lang="it-IT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amare vivendo fra i più bisognosi</a:t>
            </a: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endParaRPr lang="it-IT" sz="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 per </a:t>
            </a:r>
            <a:r>
              <a:rPr lang="it-IT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annunciare</a:t>
            </a: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(far sapere) che è venuto sulla terra un uomo, chiamato il “Cristo”, </a:t>
            </a:r>
          </a:p>
          <a:p>
            <a:pPr lvl="1" eaLnBrk="1" hangingPunct="1">
              <a:lnSpc>
                <a:spcPct val="110000"/>
              </a:lnSpc>
              <a:buFont typeface="Tahoma" panose="020B0604030504040204" pitchFamily="34" charset="0"/>
              <a:buNone/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che è realmente </a:t>
            </a:r>
            <a:r>
              <a:rPr lang="it-IT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risorto per tutti</a:t>
            </a: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110000"/>
              </a:lnSpc>
              <a:buFont typeface="Tahoma" panose="020B0604030504040204" pitchFamily="34" charset="0"/>
              <a:buNone/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 che ci ha mostrato come lui ha saputo amare </a:t>
            </a: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tutti.</a:t>
            </a:r>
            <a:endParaRPr lang="it-IT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2000">
        <p14:reveal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1272</TotalTime>
  <Words>452</Words>
  <Application>Microsoft Office PowerPoint</Application>
  <PresentationFormat>Widescreen</PresentationFormat>
  <Paragraphs>118</Paragraphs>
  <Slides>39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Arial</vt:lpstr>
      <vt:lpstr>Comic Sans MS</vt:lpstr>
      <vt:lpstr>Tahoma</vt:lpstr>
      <vt:lpstr>Wingdings</vt:lpstr>
      <vt:lpstr>Oceano</vt:lpstr>
      <vt:lpstr>Presentazione standard di PowerPoint</vt:lpstr>
      <vt:lpstr>Presentazione standard di PowerPoint</vt:lpstr>
      <vt:lpstr>Presentazione standard di PowerPoint</vt:lpstr>
      <vt:lpstr>…e così molti altri dopo di lui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 CONOSCERE GESU’,  MA COME? </vt:lpstr>
      <vt:lpstr>con la testimonianza di vita silenziosa</vt:lpstr>
      <vt:lpstr>A volte mediante il dialogo con le altre religioni</vt:lpstr>
      <vt:lpstr>In una parola?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Claudio</dc:creator>
  <cp:lastModifiedBy>pc</cp:lastModifiedBy>
  <cp:revision>89</cp:revision>
  <dcterms:created xsi:type="dcterms:W3CDTF">2012-07-17T12:09:39Z</dcterms:created>
  <dcterms:modified xsi:type="dcterms:W3CDTF">2014-01-17T22:54:27Z</dcterms:modified>
</cp:coreProperties>
</file>